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18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70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6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21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40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4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08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71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70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3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8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A8BD5-CD9C-45C7-8FA3-D9590352739B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B8C6-1A9F-4B31-8A50-7B46A88F4C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8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9147" y="553481"/>
            <a:ext cx="114796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Issue de l’Ordonnance du 7 Janvier 1959, relative à la voirie des collectivités locales, la « voirie communale » comprend :</a:t>
            </a:r>
          </a:p>
          <a:p>
            <a:endParaRPr lang="fr-FR" dirty="0"/>
          </a:p>
          <a:p>
            <a:r>
              <a:rPr lang="fr-FR" dirty="0"/>
              <a:t>- les Voies Communales (Code de la voirie routière).  </a:t>
            </a:r>
            <a:r>
              <a:rPr lang="fr-FR" i="1" dirty="0"/>
              <a:t>- liste des voies classées affichée en Mairie -</a:t>
            </a:r>
          </a:p>
          <a:p>
            <a:r>
              <a:rPr lang="fr-FR" dirty="0"/>
              <a:t>- les Chemins Ruraux (Art. R161-8 du Code rural).  </a:t>
            </a:r>
            <a:r>
              <a:rPr lang="fr-FR" i="1" dirty="0"/>
              <a:t>- domaine privée de la Commune, à l’usage du public et hors agglo -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fr-FR" dirty="0"/>
              <a:t>Les autres voies (hors autoroute, routes départementales) sont des voies du domaine privé dont l’usage peut être privé ou public.</a:t>
            </a:r>
          </a:p>
        </p:txBody>
      </p:sp>
      <p:sp>
        <p:nvSpPr>
          <p:cNvPr id="5" name="Rectangle 4"/>
          <p:cNvSpPr/>
          <p:nvPr/>
        </p:nvSpPr>
        <p:spPr>
          <a:xfrm>
            <a:off x="661903" y="184149"/>
            <a:ext cx="1136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Définition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61903" y="4850386"/>
            <a:ext cx="1066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Entretien</a:t>
            </a:r>
          </a:p>
        </p:txBody>
      </p:sp>
      <p:sp>
        <p:nvSpPr>
          <p:cNvPr id="7" name="Rectangle 6"/>
          <p:cNvSpPr/>
          <p:nvPr/>
        </p:nvSpPr>
        <p:spPr>
          <a:xfrm>
            <a:off x="429147" y="5317259"/>
            <a:ext cx="11479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L’entretien par la Commune des chemins ruraux est facultatif. Sa responsabilité n’est pas susceptible d’être engagée.</a:t>
            </a:r>
          </a:p>
          <a:p>
            <a:r>
              <a:rPr lang="fr-FR" dirty="0"/>
              <a:t>Les riverains utilisant ces chemins peuvent les entretenir volontairement.</a:t>
            </a:r>
          </a:p>
          <a:p>
            <a:endParaRPr lang="fr-FR" dirty="0"/>
          </a:p>
          <a:p>
            <a:r>
              <a:rPr lang="fr-FR" dirty="0"/>
              <a:t>Les branches et racines des arbres qui avancent sur l'emprise des chemins ruraux doivent être coupées, à la diligence des propriétaires ou exploitants.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61903" y="2861514"/>
            <a:ext cx="1191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Servitudes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9147" y="3378557"/>
            <a:ext cx="114796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De part sa vocation universelle,  un chemin rural permet d’accéder aux propriétés riveraines.</a:t>
            </a:r>
          </a:p>
          <a:p>
            <a:r>
              <a:rPr lang="fr-FR" dirty="0"/>
              <a:t>Passage des réseaux sous l’assiette du chemin rural possible sur avis du Maire.</a:t>
            </a:r>
          </a:p>
          <a:p>
            <a:r>
              <a:rPr lang="fr-FR" dirty="0"/>
              <a:t>Les propriétés riveraines situées en contrebas des chemins ruraux sont assujetties à recevoir les eaux qui découlent naturellement de ces chemins.</a:t>
            </a:r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551" y="2414037"/>
            <a:ext cx="1972019" cy="147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85365BC-CDED-A94F-94F6-F6A190481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157459"/>
              </p:ext>
            </p:extLst>
          </p:nvPr>
        </p:nvGraphicFramePr>
        <p:xfrm>
          <a:off x="1926770" y="261266"/>
          <a:ext cx="8022772" cy="6411696"/>
        </p:xfrm>
        <a:graphic>
          <a:graphicData uri="http://schemas.openxmlformats.org/drawingml/2006/table">
            <a:tbl>
              <a:tblPr/>
              <a:tblGrid>
                <a:gridCol w="319222">
                  <a:extLst>
                    <a:ext uri="{9D8B030D-6E8A-4147-A177-3AD203B41FA5}">
                      <a16:colId xmlns:a16="http://schemas.microsoft.com/office/drawing/2014/main" val="3811445803"/>
                    </a:ext>
                  </a:extLst>
                </a:gridCol>
                <a:gridCol w="1211162">
                  <a:extLst>
                    <a:ext uri="{9D8B030D-6E8A-4147-A177-3AD203B41FA5}">
                      <a16:colId xmlns:a16="http://schemas.microsoft.com/office/drawing/2014/main" val="3647771680"/>
                    </a:ext>
                  </a:extLst>
                </a:gridCol>
                <a:gridCol w="2647656">
                  <a:extLst>
                    <a:ext uri="{9D8B030D-6E8A-4147-A177-3AD203B41FA5}">
                      <a16:colId xmlns:a16="http://schemas.microsoft.com/office/drawing/2014/main" val="816259831"/>
                    </a:ext>
                  </a:extLst>
                </a:gridCol>
                <a:gridCol w="499956">
                  <a:extLst>
                    <a:ext uri="{9D8B030D-6E8A-4147-A177-3AD203B41FA5}">
                      <a16:colId xmlns:a16="http://schemas.microsoft.com/office/drawing/2014/main" val="3626280897"/>
                    </a:ext>
                  </a:extLst>
                </a:gridCol>
                <a:gridCol w="422499">
                  <a:extLst>
                    <a:ext uri="{9D8B030D-6E8A-4147-A177-3AD203B41FA5}">
                      <a16:colId xmlns:a16="http://schemas.microsoft.com/office/drawing/2014/main" val="3759056271"/>
                    </a:ext>
                  </a:extLst>
                </a:gridCol>
                <a:gridCol w="415457">
                  <a:extLst>
                    <a:ext uri="{9D8B030D-6E8A-4147-A177-3AD203B41FA5}">
                      <a16:colId xmlns:a16="http://schemas.microsoft.com/office/drawing/2014/main" val="2506606151"/>
                    </a:ext>
                  </a:extLst>
                </a:gridCol>
                <a:gridCol w="253498">
                  <a:extLst>
                    <a:ext uri="{9D8B030D-6E8A-4147-A177-3AD203B41FA5}">
                      <a16:colId xmlns:a16="http://schemas.microsoft.com/office/drawing/2014/main" val="3534189970"/>
                    </a:ext>
                  </a:extLst>
                </a:gridCol>
                <a:gridCol w="478830">
                  <a:extLst>
                    <a:ext uri="{9D8B030D-6E8A-4147-A177-3AD203B41FA5}">
                      <a16:colId xmlns:a16="http://schemas.microsoft.com/office/drawing/2014/main" val="1490822223"/>
                    </a:ext>
                  </a:extLst>
                </a:gridCol>
                <a:gridCol w="1380161">
                  <a:extLst>
                    <a:ext uri="{9D8B030D-6E8A-4147-A177-3AD203B41FA5}">
                      <a16:colId xmlns:a16="http://schemas.microsoft.com/office/drawing/2014/main" val="670614396"/>
                    </a:ext>
                  </a:extLst>
                </a:gridCol>
                <a:gridCol w="394331">
                  <a:extLst>
                    <a:ext uri="{9D8B030D-6E8A-4147-A177-3AD203B41FA5}">
                      <a16:colId xmlns:a16="http://schemas.microsoft.com/office/drawing/2014/main" val="505051181"/>
                    </a:ext>
                  </a:extLst>
                </a:gridCol>
              </a:tblGrid>
              <a:tr h="327364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TABLEAU DE CLASSEMENT UNIQUE DES VOIES COMMUNALES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519933"/>
                  </a:ext>
                </a:extLst>
              </a:tr>
              <a:tr h="79540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609397"/>
                  </a:ext>
                </a:extLst>
              </a:tr>
              <a:tr h="130944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N°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Appellation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Désignation du point d'origine, des principaux lieux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Longueur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Largeur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400" b="1" i="0" u="none" strike="noStrike">
                          <a:effectLst/>
                          <a:latin typeface="Arial" panose="020B0604020202020204" pitchFamily="34" charset="0"/>
                        </a:rPr>
                        <a:t>Rappel des anciens chemins incorporés à chaque V.C.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95606"/>
                  </a:ext>
                </a:extLst>
              </a:tr>
              <a:tr h="130944"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d'ordre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traversés ou repères, du point d'extrémité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classée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moyenne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classement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Ancienne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Longueur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581357"/>
                  </a:ext>
                </a:extLst>
              </a:tr>
              <a:tr h="130944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des VC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en mètre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catégorie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N°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appellation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964731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des MAILLAND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des MAILLAND depuis la route de Sous les Côtes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du Chef-Lieu à Mouxy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3051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08467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Impasse de SOUS LES COTES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Sous les Côtes jusqu'au bassin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des Chappuis aux Mailland-Rosset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90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865743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832640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des CORBIERES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Sous les Côtes au chemin privé du monastère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embranchement  Corbières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300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836885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940670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des HOTES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du Chef-Lieu jusqu'à la propriété 920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918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des Hôtes et Malatret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918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741975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846124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MALATRET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des Hôtes jusqu'à la propriété N°590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4.0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des Hôtes et Malatret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610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941606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20/11/1981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107164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des BARTELINS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du Revard (RD 913) jusqu'à la propriété N°850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Les Bartelins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850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213955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20/11/1981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797015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la VIEILLE EGLISE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place de la Mairie à la route du Chef-Lieu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Pugny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250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222461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258137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l'EGLISE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place de la Mairie jusqu'au carrefour des Cendres/Longchamp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18/10/1919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l'Eglise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572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588426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217222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des BARRAL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Sous les Côtes jusqu'à la Crémaillère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 à 6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20/11/1981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470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257611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051635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des PLANTEES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du Revard (RD 913) jusqu'à la propriété N°190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6.0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20/11/1981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230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121386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995849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CHAMP PARROUD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du Revard (RD 913) jusqu'à la propriété N°470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6.0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00/01/1986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480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632072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735994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la RESINE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du Chef-Lieu jusqu'à la propriété N°90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VU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Voie urbaine Fressoz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100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676337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713850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des BOLON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du Téléphérique(RD 49) jusqu'à la propriété N°280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3.5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VU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Voie urbaine Bollons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300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273484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21928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PRE BERARD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la Crémaillère jusqu'à la propriété N°435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 à 4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VU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Voie urbaine Pré Bérard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1 160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345365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611672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238993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Sous les Côtes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du Revard (RD 913) jusqu'à la route du Chef-Lieu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 à 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du chef-lieu à Mouxy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240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722967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(C201)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16/03/1897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des Chappuis aux Mailland-Rosset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735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982771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19/04/1938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des Mailland aux Exertier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1238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312809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Pré Fanquette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l'église à la propriété N°274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26/10/2010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chemin rural dit du Pré Fanquette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345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114483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404718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401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Balcons du Revard aval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Longchamp à la propriété N°855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888076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365221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Balcons du Revard amont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Trévignin à la propriété N°235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337460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237257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601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Route de l'Ecole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De la route de Longchamp à la route de l'Eglise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5m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CV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364021"/>
                  </a:ext>
                </a:extLst>
              </a:tr>
              <a:tr h="14029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60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087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996</Words>
  <Application>Microsoft Macintosh PowerPoint</Application>
  <PresentationFormat>Grand écran</PresentationFormat>
  <Paragraphs>441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CROUZEVIALLE Bruno 147517</dc:creator>
  <cp:lastModifiedBy>PHILIPPE GALY</cp:lastModifiedBy>
  <cp:revision>12</cp:revision>
  <dcterms:created xsi:type="dcterms:W3CDTF">2021-03-23T13:35:34Z</dcterms:created>
  <dcterms:modified xsi:type="dcterms:W3CDTF">2022-09-05T08:09:54Z</dcterms:modified>
</cp:coreProperties>
</file>