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94" autoAdjust="0"/>
    <p:restoredTop sz="94660"/>
  </p:normalViewPr>
  <p:slideViewPr>
    <p:cSldViewPr snapToGrid="0">
      <p:cViewPr varScale="1">
        <p:scale>
          <a:sx n="128" d="100"/>
          <a:sy n="128" d="100"/>
        </p:scale>
        <p:origin x="328" y="17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A8BD5-CD9C-45C7-8FA3-D9590352739B}" type="datetimeFigureOut">
              <a:rPr lang="fr-FR" smtClean="0"/>
              <a:t>05/09/2022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DB8C6-1A9F-4B31-8A50-7B46A88F4C8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551893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A8BD5-CD9C-45C7-8FA3-D9590352739B}" type="datetimeFigureOut">
              <a:rPr lang="fr-FR" smtClean="0"/>
              <a:t>05/09/2022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DB8C6-1A9F-4B31-8A50-7B46A88F4C8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107009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A8BD5-CD9C-45C7-8FA3-D9590352739B}" type="datetimeFigureOut">
              <a:rPr lang="fr-FR" smtClean="0"/>
              <a:t>05/09/2022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DB8C6-1A9F-4B31-8A50-7B46A88F4C8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666311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A8BD5-CD9C-45C7-8FA3-D9590352739B}" type="datetimeFigureOut">
              <a:rPr lang="fr-FR" smtClean="0"/>
              <a:t>05/09/2022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DB8C6-1A9F-4B31-8A50-7B46A88F4C8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812172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A8BD5-CD9C-45C7-8FA3-D9590352739B}" type="datetimeFigureOut">
              <a:rPr lang="fr-FR" smtClean="0"/>
              <a:t>05/09/2022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DB8C6-1A9F-4B31-8A50-7B46A88F4C8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404060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A8BD5-CD9C-45C7-8FA3-D9590352739B}" type="datetimeFigureOut">
              <a:rPr lang="fr-FR" smtClean="0"/>
              <a:t>05/09/2022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DB8C6-1A9F-4B31-8A50-7B46A88F4C8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234425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A8BD5-CD9C-45C7-8FA3-D9590352739B}" type="datetimeFigureOut">
              <a:rPr lang="fr-FR" smtClean="0"/>
              <a:t>05/09/2022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DB8C6-1A9F-4B31-8A50-7B46A88F4C8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490824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A8BD5-CD9C-45C7-8FA3-D9590352739B}" type="datetimeFigureOut">
              <a:rPr lang="fr-FR" smtClean="0"/>
              <a:t>05/09/2022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DB8C6-1A9F-4B31-8A50-7B46A88F4C8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437105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A8BD5-CD9C-45C7-8FA3-D9590352739B}" type="datetimeFigureOut">
              <a:rPr lang="fr-FR" smtClean="0"/>
              <a:t>05/09/2022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DB8C6-1A9F-4B31-8A50-7B46A88F4C8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847033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A8BD5-CD9C-45C7-8FA3-D9590352739B}" type="datetimeFigureOut">
              <a:rPr lang="fr-FR" smtClean="0"/>
              <a:t>05/09/2022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DB8C6-1A9F-4B31-8A50-7B46A88F4C8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562368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A8BD5-CD9C-45C7-8FA3-D9590352739B}" type="datetimeFigureOut">
              <a:rPr lang="fr-FR" smtClean="0"/>
              <a:t>05/09/2022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DB8C6-1A9F-4B31-8A50-7B46A88F4C8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26816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9A8BD5-CD9C-45C7-8FA3-D9590352739B}" type="datetimeFigureOut">
              <a:rPr lang="fr-FR" smtClean="0"/>
              <a:t>05/09/2022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3DB8C6-1A9F-4B31-8A50-7B46A88F4C8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708232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29147" y="553481"/>
            <a:ext cx="11479696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/>
              <a:t>Issue de l’Ordonnance du 7 Janvier 1959, relative à la voirie des collectivités locales, la « voirie communale » comprend :</a:t>
            </a:r>
          </a:p>
          <a:p>
            <a:endParaRPr lang="fr-FR" dirty="0"/>
          </a:p>
          <a:p>
            <a:r>
              <a:rPr lang="fr-FR" dirty="0"/>
              <a:t>- les Voies Communales (Code de la voirie routière).  </a:t>
            </a:r>
            <a:r>
              <a:rPr lang="fr-FR" i="1" dirty="0"/>
              <a:t>- liste des voies classées affichée en Mairie -</a:t>
            </a:r>
          </a:p>
          <a:p>
            <a:r>
              <a:rPr lang="fr-FR" dirty="0"/>
              <a:t>- les Chemins Ruraux (Art. R161-8 du Code rural).  </a:t>
            </a:r>
            <a:r>
              <a:rPr lang="fr-FR" i="1" dirty="0"/>
              <a:t>- domaine privée de la Commune, à l’usage du public et hors agglo -</a:t>
            </a:r>
          </a:p>
          <a:p>
            <a:pPr marL="285750" indent="-285750">
              <a:buFontTx/>
              <a:buChar char="-"/>
            </a:pPr>
            <a:endParaRPr lang="fr-FR" dirty="0"/>
          </a:p>
          <a:p>
            <a:r>
              <a:rPr lang="fr-FR" dirty="0"/>
              <a:t>Les autres voies (hors autoroute, routes départementales) sont des voies du domaine privé dont l’usage peut être privé ou public.</a:t>
            </a:r>
          </a:p>
        </p:txBody>
      </p:sp>
      <p:sp>
        <p:nvSpPr>
          <p:cNvPr id="5" name="Rectangle 4"/>
          <p:cNvSpPr/>
          <p:nvPr/>
        </p:nvSpPr>
        <p:spPr>
          <a:xfrm>
            <a:off x="661903" y="184149"/>
            <a:ext cx="11367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/>
              <a:t>Définition</a:t>
            </a:r>
          </a:p>
        </p:txBody>
      </p:sp>
      <p:sp>
        <p:nvSpPr>
          <p:cNvPr id="6" name="Rectangle 5"/>
          <p:cNvSpPr/>
          <p:nvPr/>
        </p:nvSpPr>
        <p:spPr>
          <a:xfrm>
            <a:off x="661903" y="4850386"/>
            <a:ext cx="10664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/>
              <a:t>Entretien</a:t>
            </a:r>
          </a:p>
        </p:txBody>
      </p:sp>
      <p:sp>
        <p:nvSpPr>
          <p:cNvPr id="7" name="Rectangle 6"/>
          <p:cNvSpPr/>
          <p:nvPr/>
        </p:nvSpPr>
        <p:spPr>
          <a:xfrm>
            <a:off x="429147" y="5317259"/>
            <a:ext cx="11479696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/>
              <a:t>L’entretien par la Commune des chemins ruraux est facultatif. Sa responsabilité n’est pas susceptible d’être engagée.</a:t>
            </a:r>
          </a:p>
          <a:p>
            <a:r>
              <a:rPr lang="fr-FR" dirty="0"/>
              <a:t>Les riverains utilisant ces chemins peuvent les entretenir volontairement.</a:t>
            </a:r>
          </a:p>
          <a:p>
            <a:endParaRPr lang="fr-FR" dirty="0"/>
          </a:p>
          <a:p>
            <a:r>
              <a:rPr lang="fr-FR" dirty="0"/>
              <a:t>Les branches et racines des arbres qui avancent sur l'emprise des chemins ruraux doivent être coupées, à la diligence des propriétaires ou exploitants.</a:t>
            </a:r>
          </a:p>
        </p:txBody>
      </p:sp>
      <p:sp>
        <p:nvSpPr>
          <p:cNvPr id="8" name="Rectangle 7"/>
          <p:cNvSpPr/>
          <p:nvPr/>
        </p:nvSpPr>
        <p:spPr>
          <a:xfrm>
            <a:off x="661903" y="2861514"/>
            <a:ext cx="119180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/>
              <a:t>Servitudes</a:t>
            </a:r>
          </a:p>
        </p:txBody>
      </p:sp>
      <p:sp>
        <p:nvSpPr>
          <p:cNvPr id="9" name="Rectangle 8"/>
          <p:cNvSpPr/>
          <p:nvPr/>
        </p:nvSpPr>
        <p:spPr>
          <a:xfrm>
            <a:off x="429147" y="3378557"/>
            <a:ext cx="11479696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/>
              <a:t>De part sa vocation universelle,  un chemin rural permet d’accéder aux propriétés riveraines.</a:t>
            </a:r>
          </a:p>
          <a:p>
            <a:r>
              <a:rPr lang="fr-FR" dirty="0"/>
              <a:t>Passage des réseaux sous l’assiette du chemin rural possible sur avis du Maire.</a:t>
            </a:r>
          </a:p>
          <a:p>
            <a:r>
              <a:rPr lang="fr-FR" dirty="0"/>
              <a:t>Les propriétés riveraines situées en contrebas des chemins ruraux sont assujetties à recevoir les eaux qui découlent naturellement de ces chemins.</a:t>
            </a:r>
          </a:p>
          <a:p>
            <a:endParaRPr lang="fr-FR" dirty="0"/>
          </a:p>
        </p:txBody>
      </p:sp>
      <p:pic>
        <p:nvPicPr>
          <p:cNvPr id="11" name="Image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22551" y="2414037"/>
            <a:ext cx="1972019" cy="14771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2315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Tableau 8">
            <a:extLst>
              <a:ext uri="{FF2B5EF4-FFF2-40B4-BE49-F238E27FC236}">
                <a16:creationId xmlns:a16="http://schemas.microsoft.com/office/drawing/2014/main" id="{685365BC-CDED-A94F-94F6-F6A1904817C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8157459"/>
              </p:ext>
            </p:extLst>
          </p:nvPr>
        </p:nvGraphicFramePr>
        <p:xfrm>
          <a:off x="1926770" y="261266"/>
          <a:ext cx="8022772" cy="6411696"/>
        </p:xfrm>
        <a:graphic>
          <a:graphicData uri="http://schemas.openxmlformats.org/drawingml/2006/table">
            <a:tbl>
              <a:tblPr/>
              <a:tblGrid>
                <a:gridCol w="319222">
                  <a:extLst>
                    <a:ext uri="{9D8B030D-6E8A-4147-A177-3AD203B41FA5}">
                      <a16:colId xmlns:a16="http://schemas.microsoft.com/office/drawing/2014/main" val="3811445803"/>
                    </a:ext>
                  </a:extLst>
                </a:gridCol>
                <a:gridCol w="1211162">
                  <a:extLst>
                    <a:ext uri="{9D8B030D-6E8A-4147-A177-3AD203B41FA5}">
                      <a16:colId xmlns:a16="http://schemas.microsoft.com/office/drawing/2014/main" val="3647771680"/>
                    </a:ext>
                  </a:extLst>
                </a:gridCol>
                <a:gridCol w="2647656">
                  <a:extLst>
                    <a:ext uri="{9D8B030D-6E8A-4147-A177-3AD203B41FA5}">
                      <a16:colId xmlns:a16="http://schemas.microsoft.com/office/drawing/2014/main" val="816259831"/>
                    </a:ext>
                  </a:extLst>
                </a:gridCol>
                <a:gridCol w="499956">
                  <a:extLst>
                    <a:ext uri="{9D8B030D-6E8A-4147-A177-3AD203B41FA5}">
                      <a16:colId xmlns:a16="http://schemas.microsoft.com/office/drawing/2014/main" val="3626280897"/>
                    </a:ext>
                  </a:extLst>
                </a:gridCol>
                <a:gridCol w="422499">
                  <a:extLst>
                    <a:ext uri="{9D8B030D-6E8A-4147-A177-3AD203B41FA5}">
                      <a16:colId xmlns:a16="http://schemas.microsoft.com/office/drawing/2014/main" val="3759056271"/>
                    </a:ext>
                  </a:extLst>
                </a:gridCol>
                <a:gridCol w="415457">
                  <a:extLst>
                    <a:ext uri="{9D8B030D-6E8A-4147-A177-3AD203B41FA5}">
                      <a16:colId xmlns:a16="http://schemas.microsoft.com/office/drawing/2014/main" val="2506606151"/>
                    </a:ext>
                  </a:extLst>
                </a:gridCol>
                <a:gridCol w="253498">
                  <a:extLst>
                    <a:ext uri="{9D8B030D-6E8A-4147-A177-3AD203B41FA5}">
                      <a16:colId xmlns:a16="http://schemas.microsoft.com/office/drawing/2014/main" val="3534189970"/>
                    </a:ext>
                  </a:extLst>
                </a:gridCol>
                <a:gridCol w="478830">
                  <a:extLst>
                    <a:ext uri="{9D8B030D-6E8A-4147-A177-3AD203B41FA5}">
                      <a16:colId xmlns:a16="http://schemas.microsoft.com/office/drawing/2014/main" val="1490822223"/>
                    </a:ext>
                  </a:extLst>
                </a:gridCol>
                <a:gridCol w="1380161">
                  <a:extLst>
                    <a:ext uri="{9D8B030D-6E8A-4147-A177-3AD203B41FA5}">
                      <a16:colId xmlns:a16="http://schemas.microsoft.com/office/drawing/2014/main" val="670614396"/>
                    </a:ext>
                  </a:extLst>
                </a:gridCol>
                <a:gridCol w="394331">
                  <a:extLst>
                    <a:ext uri="{9D8B030D-6E8A-4147-A177-3AD203B41FA5}">
                      <a16:colId xmlns:a16="http://schemas.microsoft.com/office/drawing/2014/main" val="505051181"/>
                    </a:ext>
                  </a:extLst>
                </a:gridCol>
              </a:tblGrid>
              <a:tr h="327364">
                <a:tc>
                  <a:txBody>
                    <a:bodyPr/>
                    <a:lstStyle/>
                    <a:p>
                      <a:pPr algn="l" fontAlgn="b"/>
                      <a:endParaRPr lang="fr-FR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7">
                  <a:txBody>
                    <a:bodyPr/>
                    <a:lstStyle/>
                    <a:p>
                      <a:pPr algn="l" fontAlgn="b"/>
                      <a:r>
                        <a:rPr lang="fr-FR" sz="800" b="1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TABLEAU DE CLASSEMENT UNIQUE DES VOIES COMMUNALES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fr-FR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85519933"/>
                  </a:ext>
                </a:extLst>
              </a:tr>
              <a:tr h="79540">
                <a:tc>
                  <a:txBody>
                    <a:bodyPr/>
                    <a:lstStyle/>
                    <a:p>
                      <a:pPr algn="l" fontAlgn="b"/>
                      <a:endParaRPr lang="fr-FR" sz="5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30609397"/>
                  </a:ext>
                </a:extLst>
              </a:tr>
              <a:tr h="130944"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effectLst/>
                          <a:latin typeface="Arial" panose="020B0604020202020204" pitchFamily="34" charset="0"/>
                        </a:rPr>
                        <a:t>N°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effectLst/>
                          <a:latin typeface="Arial" panose="020B0604020202020204" pitchFamily="34" charset="0"/>
                        </a:rPr>
                        <a:t>Appellation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effectLst/>
                          <a:latin typeface="Arial" panose="020B0604020202020204" pitchFamily="34" charset="0"/>
                        </a:rPr>
                        <a:t>Désignation du point d'origine, des principaux lieux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effectLst/>
                          <a:latin typeface="Arial" panose="020B0604020202020204" pitchFamily="34" charset="0"/>
                        </a:rPr>
                        <a:t>Longueur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effectLst/>
                          <a:latin typeface="Arial" panose="020B0604020202020204" pitchFamily="34" charset="0"/>
                        </a:rPr>
                        <a:t>Largeur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fr-FR" sz="400" b="1" i="0" u="none" strike="noStrike">
                          <a:effectLst/>
                          <a:latin typeface="Arial" panose="020B0604020202020204" pitchFamily="34" charset="0"/>
                        </a:rPr>
                        <a:t>Rappel des anciens chemins incorporés à chaque V.C.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62395606"/>
                  </a:ext>
                </a:extLst>
              </a:tr>
              <a:tr h="130944"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effectLst/>
                          <a:latin typeface="Arial" panose="020B0604020202020204" pitchFamily="34" charset="0"/>
                        </a:rPr>
                        <a:t>d'ordre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effectLst/>
                          <a:latin typeface="Arial" panose="020B0604020202020204" pitchFamily="34" charset="0"/>
                        </a:rPr>
                        <a:t>traversés ou repères, du point d'extrémité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effectLst/>
                          <a:latin typeface="Arial" panose="020B0604020202020204" pitchFamily="34" charset="0"/>
                        </a:rPr>
                        <a:t>classée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effectLst/>
                          <a:latin typeface="Arial" panose="020B0604020202020204" pitchFamily="34" charset="0"/>
                        </a:rPr>
                        <a:t>moyenne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effectLst/>
                          <a:latin typeface="Arial" panose="020B0604020202020204" pitchFamily="34" charset="0"/>
                        </a:rPr>
                        <a:t>classement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effectLst/>
                          <a:latin typeface="Arial" panose="020B0604020202020204" pitchFamily="34" charset="0"/>
                        </a:rPr>
                        <a:t>Ancienne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effectLst/>
                          <a:latin typeface="Arial" panose="020B0604020202020204" pitchFamily="34" charset="0"/>
                        </a:rPr>
                        <a:t>Longueur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36581357"/>
                  </a:ext>
                </a:extLst>
              </a:tr>
              <a:tr h="130944"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effectLst/>
                          <a:latin typeface="Arial" panose="020B0604020202020204" pitchFamily="34" charset="0"/>
                        </a:rPr>
                        <a:t>des VC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effectLst/>
                          <a:latin typeface="Arial" panose="020B0604020202020204" pitchFamily="34" charset="0"/>
                        </a:rPr>
                        <a:t>en mètre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effectLst/>
                          <a:latin typeface="Arial" panose="020B0604020202020204" pitchFamily="34" charset="0"/>
                        </a:rPr>
                        <a:t>catégorie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effectLst/>
                          <a:latin typeface="Arial" panose="020B0604020202020204" pitchFamily="34" charset="0"/>
                        </a:rPr>
                        <a:t>N°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effectLst/>
                          <a:latin typeface="Arial" panose="020B0604020202020204" pitchFamily="34" charset="0"/>
                        </a:rPr>
                        <a:t>Date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effectLst/>
                          <a:latin typeface="Arial" panose="020B0604020202020204" pitchFamily="34" charset="0"/>
                        </a:rPr>
                        <a:t>appellation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35964731"/>
                  </a:ext>
                </a:extLst>
              </a:tr>
              <a:tr h="140299">
                <a:tc>
                  <a:txBody>
                    <a:bodyPr/>
                    <a:lstStyle/>
                    <a:p>
                      <a:pPr algn="r" fontAlgn="b"/>
                      <a:r>
                        <a:rPr lang="fr-FR" sz="400" b="0" i="0" u="none" strike="noStrike"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effectLst/>
                          <a:latin typeface="Arial" panose="020B0604020202020204" pitchFamily="34" charset="0"/>
                        </a:rPr>
                        <a:t>Route des MAILLAND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effectLst/>
                          <a:latin typeface="Arial" panose="020B0604020202020204" pitchFamily="34" charset="0"/>
                        </a:rPr>
                        <a:t>De la route des MAILLAND depuis la route de Sous les Côtes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400" b="0" i="0" u="none" strike="noStrike">
                          <a:effectLst/>
                          <a:latin typeface="Arial" panose="020B0604020202020204" pitchFamily="34" charset="0"/>
                        </a:rPr>
                        <a:t>50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400" b="0" i="0" u="none" strike="noStrike">
                          <a:effectLst/>
                          <a:latin typeface="Arial" panose="020B0604020202020204" pitchFamily="34" charset="0"/>
                        </a:rPr>
                        <a:t>3.5 m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effectLst/>
                          <a:latin typeface="Arial" panose="020B0604020202020204" pitchFamily="34" charset="0"/>
                        </a:rPr>
                        <a:t>CV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400" b="0" i="0" u="none" strike="noStrike"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effectLst/>
                          <a:latin typeface="Arial" panose="020B0604020202020204" pitchFamily="34" charset="0"/>
                        </a:rPr>
                        <a:t>16/03/1897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effectLst/>
                          <a:latin typeface="Arial" panose="020B0604020202020204" pitchFamily="34" charset="0"/>
                        </a:rPr>
                        <a:t>du Chef-Lieu à Mouxy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400" b="0" i="0" u="none" strike="noStrike">
                          <a:effectLst/>
                          <a:latin typeface="Arial" panose="020B0604020202020204" pitchFamily="34" charset="0"/>
                        </a:rPr>
                        <a:t>50 m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4983051"/>
                  </a:ext>
                </a:extLst>
              </a:tr>
              <a:tr h="140299"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4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4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4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508467"/>
                  </a:ext>
                </a:extLst>
              </a:tr>
              <a:tr h="140299">
                <a:tc>
                  <a:txBody>
                    <a:bodyPr/>
                    <a:lstStyle/>
                    <a:p>
                      <a:pPr algn="r" fontAlgn="b"/>
                      <a:r>
                        <a:rPr lang="fr-FR" sz="400" b="0" i="0" u="none" strike="noStrike"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effectLst/>
                          <a:latin typeface="Arial" panose="020B0604020202020204" pitchFamily="34" charset="0"/>
                        </a:rPr>
                        <a:t>Impasse de SOUS LES COTES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effectLst/>
                          <a:latin typeface="Arial" panose="020B0604020202020204" pitchFamily="34" charset="0"/>
                        </a:rPr>
                        <a:t>De la route de Sous les Côtes jusqu'au bassin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400" b="0" i="0" u="none" strike="noStrike">
                          <a:effectLst/>
                          <a:latin typeface="Arial" panose="020B0604020202020204" pitchFamily="34" charset="0"/>
                        </a:rPr>
                        <a:t>90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400" b="0" i="0" u="none" strike="noStrike">
                          <a:effectLst/>
                          <a:latin typeface="Arial" panose="020B0604020202020204" pitchFamily="34" charset="0"/>
                        </a:rPr>
                        <a:t>3.5 m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effectLst/>
                          <a:latin typeface="Arial" panose="020B0604020202020204" pitchFamily="34" charset="0"/>
                        </a:rPr>
                        <a:t>CV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400" b="0" i="0" u="none" strike="noStrike"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effectLst/>
                          <a:latin typeface="Arial" panose="020B0604020202020204" pitchFamily="34" charset="0"/>
                        </a:rPr>
                        <a:t>16/03/1897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effectLst/>
                          <a:latin typeface="Arial" panose="020B0604020202020204" pitchFamily="34" charset="0"/>
                        </a:rPr>
                        <a:t>des Chappuis aux Mailland-Rosset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400" b="0" i="0" u="none" strike="noStrike">
                          <a:effectLst/>
                          <a:latin typeface="Arial" panose="020B0604020202020204" pitchFamily="34" charset="0"/>
                        </a:rPr>
                        <a:t>90 m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11865743"/>
                  </a:ext>
                </a:extLst>
              </a:tr>
              <a:tr h="140299"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4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4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4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71832640"/>
                  </a:ext>
                </a:extLst>
              </a:tr>
              <a:tr h="140299">
                <a:tc>
                  <a:txBody>
                    <a:bodyPr/>
                    <a:lstStyle/>
                    <a:p>
                      <a:pPr algn="r" fontAlgn="b"/>
                      <a:r>
                        <a:rPr lang="fr-FR" sz="400" b="0" i="0" u="none" strike="noStrike"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effectLst/>
                          <a:latin typeface="Arial" panose="020B0604020202020204" pitchFamily="34" charset="0"/>
                        </a:rPr>
                        <a:t>Route des CORBIERES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effectLst/>
                          <a:latin typeface="Arial" panose="020B0604020202020204" pitchFamily="34" charset="0"/>
                        </a:rPr>
                        <a:t>De la route de Sous les Côtes au chemin privé du monastère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400" b="0" i="0" u="none" strike="noStrike">
                          <a:effectLst/>
                          <a:latin typeface="Arial" panose="020B0604020202020204" pitchFamily="34" charset="0"/>
                        </a:rPr>
                        <a:t>300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400" b="0" i="0" u="none" strike="noStrike">
                          <a:effectLst/>
                          <a:latin typeface="Arial" panose="020B0604020202020204" pitchFamily="34" charset="0"/>
                        </a:rPr>
                        <a:t>3.5 m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effectLst/>
                          <a:latin typeface="Arial" panose="020B0604020202020204" pitchFamily="34" charset="0"/>
                        </a:rPr>
                        <a:t>CV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400" b="0" i="0" u="none" strike="noStrike"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effectLst/>
                          <a:latin typeface="Arial" panose="020B0604020202020204" pitchFamily="34" charset="0"/>
                        </a:rPr>
                        <a:t>16/03/1897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effectLst/>
                          <a:latin typeface="Arial" panose="020B0604020202020204" pitchFamily="34" charset="0"/>
                        </a:rPr>
                        <a:t>embranchement  Corbières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400" b="0" i="0" u="none" strike="noStrike">
                          <a:effectLst/>
                          <a:latin typeface="Arial" panose="020B0604020202020204" pitchFamily="34" charset="0"/>
                        </a:rPr>
                        <a:t>300 m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24836885"/>
                  </a:ext>
                </a:extLst>
              </a:tr>
              <a:tr h="140299"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4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4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4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38940670"/>
                  </a:ext>
                </a:extLst>
              </a:tr>
              <a:tr h="140299">
                <a:tc>
                  <a:txBody>
                    <a:bodyPr/>
                    <a:lstStyle/>
                    <a:p>
                      <a:pPr algn="r" fontAlgn="b"/>
                      <a:r>
                        <a:rPr lang="fr-FR" sz="400" b="0" i="0" u="none" strike="noStrike"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effectLst/>
                          <a:latin typeface="Arial" panose="020B0604020202020204" pitchFamily="34" charset="0"/>
                        </a:rPr>
                        <a:t>Route des HOTES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effectLst/>
                          <a:latin typeface="Arial" panose="020B0604020202020204" pitchFamily="34" charset="0"/>
                        </a:rPr>
                        <a:t>De la route du Chef-Lieu jusqu'à la propriété 920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400" b="0" i="0" u="none" strike="noStrike">
                          <a:effectLst/>
                          <a:latin typeface="Arial" panose="020B0604020202020204" pitchFamily="34" charset="0"/>
                        </a:rPr>
                        <a:t>918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400" b="0" i="0" u="none" strike="noStrike">
                          <a:effectLst/>
                          <a:latin typeface="Arial" panose="020B0604020202020204" pitchFamily="34" charset="0"/>
                        </a:rPr>
                        <a:t>4.5 m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effectLst/>
                          <a:latin typeface="Arial" panose="020B0604020202020204" pitchFamily="34" charset="0"/>
                        </a:rPr>
                        <a:t>CV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400" b="0" i="0" u="none" strike="noStrike"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effectLst/>
                          <a:latin typeface="Arial" panose="020B0604020202020204" pitchFamily="34" charset="0"/>
                        </a:rPr>
                        <a:t>16/03/1897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effectLst/>
                          <a:latin typeface="Arial" panose="020B0604020202020204" pitchFamily="34" charset="0"/>
                        </a:rPr>
                        <a:t>des Hôtes et Malatret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400" b="0" i="0" u="none" strike="noStrike">
                          <a:effectLst/>
                          <a:latin typeface="Arial" panose="020B0604020202020204" pitchFamily="34" charset="0"/>
                        </a:rPr>
                        <a:t>918 m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98741975"/>
                  </a:ext>
                </a:extLst>
              </a:tr>
              <a:tr h="140299"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4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4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4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36846124"/>
                  </a:ext>
                </a:extLst>
              </a:tr>
              <a:tr h="140299">
                <a:tc>
                  <a:txBody>
                    <a:bodyPr/>
                    <a:lstStyle/>
                    <a:p>
                      <a:pPr algn="r" fontAlgn="b"/>
                      <a:r>
                        <a:rPr lang="fr-FR" sz="400" b="0" i="0" u="none" strike="noStrike"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effectLst/>
                          <a:latin typeface="Arial" panose="020B0604020202020204" pitchFamily="34" charset="0"/>
                        </a:rPr>
                        <a:t>Route de MALATRET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effectLst/>
                          <a:latin typeface="Arial" panose="020B0604020202020204" pitchFamily="34" charset="0"/>
                        </a:rPr>
                        <a:t>De la route des Hôtes jusqu'à la propriété N°590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400" b="0" i="0" u="none" strike="noStrike">
                          <a:effectLst/>
                          <a:latin typeface="Arial" panose="020B0604020202020204" pitchFamily="34" charset="0"/>
                        </a:rPr>
                        <a:t>610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400" b="0" i="0" u="none" strike="noStrike">
                          <a:effectLst/>
                          <a:latin typeface="Arial" panose="020B0604020202020204" pitchFamily="34" charset="0"/>
                        </a:rPr>
                        <a:t>4.0 m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effectLst/>
                          <a:latin typeface="Arial" panose="020B0604020202020204" pitchFamily="34" charset="0"/>
                        </a:rPr>
                        <a:t>CV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400" b="0" i="0" u="none" strike="noStrike"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effectLst/>
                          <a:latin typeface="Arial" panose="020B0604020202020204" pitchFamily="34" charset="0"/>
                        </a:rPr>
                        <a:t>16/03/1897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effectLst/>
                          <a:latin typeface="Arial" panose="020B0604020202020204" pitchFamily="34" charset="0"/>
                        </a:rPr>
                        <a:t>des Hôtes et Malatret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400" b="0" i="0" u="none" strike="noStrike">
                          <a:effectLst/>
                          <a:latin typeface="Arial" panose="020B0604020202020204" pitchFamily="34" charset="0"/>
                        </a:rPr>
                        <a:t>610 m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32941606"/>
                  </a:ext>
                </a:extLst>
              </a:tr>
              <a:tr h="140299"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4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4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effectLst/>
                          <a:latin typeface="Arial" panose="020B0604020202020204" pitchFamily="34" charset="0"/>
                        </a:rPr>
                        <a:t>20/11/1981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4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01107164"/>
                  </a:ext>
                </a:extLst>
              </a:tr>
              <a:tr h="140299">
                <a:tc>
                  <a:txBody>
                    <a:bodyPr/>
                    <a:lstStyle/>
                    <a:p>
                      <a:pPr algn="r" fontAlgn="b"/>
                      <a:r>
                        <a:rPr lang="fr-FR" sz="400" b="0" i="0" u="none" strike="noStrike"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effectLst/>
                          <a:latin typeface="Arial" panose="020B0604020202020204" pitchFamily="34" charset="0"/>
                        </a:rPr>
                        <a:t>Route des BARTELINS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effectLst/>
                          <a:latin typeface="Arial" panose="020B0604020202020204" pitchFamily="34" charset="0"/>
                        </a:rPr>
                        <a:t>De la route du Revard (RD 913) jusqu'à la propriété N°850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400" b="0" i="0" u="none" strike="noStrike">
                          <a:effectLst/>
                          <a:latin typeface="Arial" panose="020B0604020202020204" pitchFamily="34" charset="0"/>
                        </a:rPr>
                        <a:t>850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400" b="0" i="0" u="none" strike="noStrike">
                          <a:effectLst/>
                          <a:latin typeface="Arial" panose="020B0604020202020204" pitchFamily="34" charset="0"/>
                        </a:rPr>
                        <a:t>4.5 m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effectLst/>
                          <a:latin typeface="Arial" panose="020B0604020202020204" pitchFamily="34" charset="0"/>
                        </a:rPr>
                        <a:t>CV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400" b="0" i="0" u="none" strike="noStrike"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effectLst/>
                          <a:latin typeface="Arial" panose="020B0604020202020204" pitchFamily="34" charset="0"/>
                        </a:rPr>
                        <a:t>16/03/1897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effectLst/>
                          <a:latin typeface="Arial" panose="020B0604020202020204" pitchFamily="34" charset="0"/>
                        </a:rPr>
                        <a:t>Les Bartelins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400" b="0" i="0" u="none" strike="noStrike">
                          <a:effectLst/>
                          <a:latin typeface="Arial" panose="020B0604020202020204" pitchFamily="34" charset="0"/>
                        </a:rPr>
                        <a:t>850 m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06213955"/>
                  </a:ext>
                </a:extLst>
              </a:tr>
              <a:tr h="140299"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4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4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effectLst/>
                          <a:latin typeface="Arial" panose="020B0604020202020204" pitchFamily="34" charset="0"/>
                        </a:rPr>
                        <a:t>20/11/1981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4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25797015"/>
                  </a:ext>
                </a:extLst>
              </a:tr>
              <a:tr h="140299">
                <a:tc>
                  <a:txBody>
                    <a:bodyPr/>
                    <a:lstStyle/>
                    <a:p>
                      <a:pPr algn="r" fontAlgn="b"/>
                      <a:r>
                        <a:rPr lang="fr-FR" sz="400" b="0" i="0" u="none" strike="noStrike"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effectLst/>
                          <a:latin typeface="Arial" panose="020B0604020202020204" pitchFamily="34" charset="0"/>
                        </a:rPr>
                        <a:t>Route de la VIEILLE EGLISE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effectLst/>
                          <a:latin typeface="Arial" panose="020B0604020202020204" pitchFamily="34" charset="0"/>
                        </a:rPr>
                        <a:t>De la place de la Mairie à la route du Chef-Lieu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400" b="0" i="0" u="none" strike="noStrike">
                          <a:effectLst/>
                          <a:latin typeface="Arial" panose="020B0604020202020204" pitchFamily="34" charset="0"/>
                        </a:rPr>
                        <a:t>250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400" b="0" i="0" u="none" strike="noStrike">
                          <a:effectLst/>
                          <a:latin typeface="Arial" panose="020B0604020202020204" pitchFamily="34" charset="0"/>
                        </a:rPr>
                        <a:t>4.5 m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effectLst/>
                          <a:latin typeface="Arial" panose="020B0604020202020204" pitchFamily="34" charset="0"/>
                        </a:rPr>
                        <a:t>CV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400" b="0" i="0" u="none" strike="noStrike"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effectLst/>
                          <a:latin typeface="Arial" panose="020B0604020202020204" pitchFamily="34" charset="0"/>
                        </a:rPr>
                        <a:t>16/03/1897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effectLst/>
                          <a:latin typeface="Arial" panose="020B0604020202020204" pitchFamily="34" charset="0"/>
                        </a:rPr>
                        <a:t>de Pugny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400" b="0" i="0" u="none" strike="noStrike">
                          <a:effectLst/>
                          <a:latin typeface="Arial" panose="020B0604020202020204" pitchFamily="34" charset="0"/>
                        </a:rPr>
                        <a:t>250 m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41222461"/>
                  </a:ext>
                </a:extLst>
              </a:tr>
              <a:tr h="140299"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4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4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4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46258137"/>
                  </a:ext>
                </a:extLst>
              </a:tr>
              <a:tr h="140299">
                <a:tc>
                  <a:txBody>
                    <a:bodyPr/>
                    <a:lstStyle/>
                    <a:p>
                      <a:pPr algn="r" fontAlgn="b"/>
                      <a:r>
                        <a:rPr lang="fr-FR" sz="400" b="0" i="0" u="none" strike="noStrike"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effectLst/>
                          <a:latin typeface="Arial" panose="020B0604020202020204" pitchFamily="34" charset="0"/>
                        </a:rPr>
                        <a:t>Route de l'EGLISE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effectLst/>
                          <a:latin typeface="Arial" panose="020B0604020202020204" pitchFamily="34" charset="0"/>
                        </a:rPr>
                        <a:t>De la place de la Mairie jusqu'au carrefour des Cendres/Longchamp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400" b="0" i="0" u="none" strike="noStrike">
                          <a:effectLst/>
                          <a:latin typeface="Arial" panose="020B0604020202020204" pitchFamily="34" charset="0"/>
                        </a:rPr>
                        <a:t>572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400" b="0" i="0" u="none" strike="noStrike">
                          <a:effectLst/>
                          <a:latin typeface="Arial" panose="020B0604020202020204" pitchFamily="34" charset="0"/>
                        </a:rPr>
                        <a:t>4.5 m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effectLst/>
                          <a:latin typeface="Arial" panose="020B0604020202020204" pitchFamily="34" charset="0"/>
                        </a:rPr>
                        <a:t>CV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400" b="0" i="0" u="none" strike="noStrike"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effectLst/>
                          <a:latin typeface="Arial" panose="020B0604020202020204" pitchFamily="34" charset="0"/>
                        </a:rPr>
                        <a:t>18/10/1919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effectLst/>
                          <a:latin typeface="Arial" panose="020B0604020202020204" pitchFamily="34" charset="0"/>
                        </a:rPr>
                        <a:t>de l'Eglise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400" b="0" i="0" u="none" strike="noStrike">
                          <a:effectLst/>
                          <a:latin typeface="Arial" panose="020B0604020202020204" pitchFamily="34" charset="0"/>
                        </a:rPr>
                        <a:t>572 m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75588426"/>
                  </a:ext>
                </a:extLst>
              </a:tr>
              <a:tr h="140299"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4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4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4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15217222"/>
                  </a:ext>
                </a:extLst>
              </a:tr>
              <a:tr h="140299">
                <a:tc>
                  <a:txBody>
                    <a:bodyPr/>
                    <a:lstStyle/>
                    <a:p>
                      <a:pPr algn="r" fontAlgn="b"/>
                      <a:r>
                        <a:rPr lang="fr-FR" sz="400" b="0" i="0" u="none" strike="noStrike">
                          <a:effectLst/>
                          <a:latin typeface="Arial" panose="020B0604020202020204" pitchFamily="34" charset="0"/>
                        </a:rPr>
                        <a:t>9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effectLst/>
                          <a:latin typeface="Arial" panose="020B0604020202020204" pitchFamily="34" charset="0"/>
                        </a:rPr>
                        <a:t>Route des BARRAL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effectLst/>
                          <a:latin typeface="Arial" panose="020B0604020202020204" pitchFamily="34" charset="0"/>
                        </a:rPr>
                        <a:t>De la route de Sous les Côtes jusqu'à la Crémaillère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400" b="0" i="0" u="none" strike="noStrike">
                          <a:effectLst/>
                          <a:latin typeface="Arial" panose="020B0604020202020204" pitchFamily="34" charset="0"/>
                        </a:rPr>
                        <a:t>470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400" b="0" i="0" u="none" strike="noStrike">
                          <a:effectLst/>
                          <a:latin typeface="Arial" panose="020B0604020202020204" pitchFamily="34" charset="0"/>
                        </a:rPr>
                        <a:t>5 à 6 m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effectLst/>
                          <a:latin typeface="Arial" panose="020B0604020202020204" pitchFamily="34" charset="0"/>
                        </a:rPr>
                        <a:t>CV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400" b="0" i="0" u="none" strike="noStrike">
                          <a:effectLst/>
                          <a:latin typeface="Arial" panose="020B0604020202020204" pitchFamily="34" charset="0"/>
                        </a:rPr>
                        <a:t>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effectLst/>
                          <a:latin typeface="Arial" panose="020B0604020202020204" pitchFamily="34" charset="0"/>
                        </a:rPr>
                        <a:t>20/11/1981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400" b="0" i="0" u="none" strike="noStrike">
                          <a:effectLst/>
                          <a:latin typeface="Arial" panose="020B0604020202020204" pitchFamily="34" charset="0"/>
                        </a:rPr>
                        <a:t>470 m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82257611"/>
                  </a:ext>
                </a:extLst>
              </a:tr>
              <a:tr h="140299"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4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4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4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66051635"/>
                  </a:ext>
                </a:extLst>
              </a:tr>
              <a:tr h="140299">
                <a:tc>
                  <a:txBody>
                    <a:bodyPr/>
                    <a:lstStyle/>
                    <a:p>
                      <a:pPr algn="r" fontAlgn="b"/>
                      <a:r>
                        <a:rPr lang="fr-FR" sz="400" b="0" i="0" u="none" strike="noStrike">
                          <a:effectLst/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effectLst/>
                          <a:latin typeface="Arial" panose="020B0604020202020204" pitchFamily="34" charset="0"/>
                        </a:rPr>
                        <a:t>Route des PLANTEES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effectLst/>
                          <a:latin typeface="Arial" panose="020B0604020202020204" pitchFamily="34" charset="0"/>
                        </a:rPr>
                        <a:t>De la route du Revard (RD 913) jusqu'à la propriété N°190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400" b="0" i="0" u="none" strike="noStrike">
                          <a:effectLst/>
                          <a:latin typeface="Arial" panose="020B0604020202020204" pitchFamily="34" charset="0"/>
                        </a:rPr>
                        <a:t>230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400" b="0" i="0" u="none" strike="noStrike">
                          <a:effectLst/>
                          <a:latin typeface="Arial" panose="020B0604020202020204" pitchFamily="34" charset="0"/>
                        </a:rPr>
                        <a:t>6.0 m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effectLst/>
                          <a:latin typeface="Arial" panose="020B0604020202020204" pitchFamily="34" charset="0"/>
                        </a:rPr>
                        <a:t>CV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400" b="0" i="0" u="none" strike="noStrike">
                          <a:effectLst/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effectLst/>
                          <a:latin typeface="Arial" panose="020B0604020202020204" pitchFamily="34" charset="0"/>
                        </a:rPr>
                        <a:t>20/11/1981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400" b="0" i="0" u="none" strike="noStrike">
                          <a:effectLst/>
                          <a:latin typeface="Arial" panose="020B0604020202020204" pitchFamily="34" charset="0"/>
                        </a:rPr>
                        <a:t>230 m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76121386"/>
                  </a:ext>
                </a:extLst>
              </a:tr>
              <a:tr h="140299"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4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4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4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54995849"/>
                  </a:ext>
                </a:extLst>
              </a:tr>
              <a:tr h="140299">
                <a:tc>
                  <a:txBody>
                    <a:bodyPr/>
                    <a:lstStyle/>
                    <a:p>
                      <a:pPr algn="r" fontAlgn="b"/>
                      <a:r>
                        <a:rPr lang="fr-FR" sz="400" b="0" i="0" u="none" strike="noStrike">
                          <a:effectLst/>
                          <a:latin typeface="Arial" panose="020B0604020202020204" pitchFamily="34" charset="0"/>
                        </a:rPr>
                        <a:t>11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effectLst/>
                          <a:latin typeface="Arial" panose="020B0604020202020204" pitchFamily="34" charset="0"/>
                        </a:rPr>
                        <a:t>Route de CHAMP PARROUD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effectLst/>
                          <a:latin typeface="Arial" panose="020B0604020202020204" pitchFamily="34" charset="0"/>
                        </a:rPr>
                        <a:t>De la route du Revard (RD 913) jusqu'à la propriété N°470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400" b="0" i="0" u="none" strike="noStrike">
                          <a:effectLst/>
                          <a:latin typeface="Arial" panose="020B0604020202020204" pitchFamily="34" charset="0"/>
                        </a:rPr>
                        <a:t>480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400" b="0" i="0" u="none" strike="noStrike">
                          <a:effectLst/>
                          <a:latin typeface="Arial" panose="020B0604020202020204" pitchFamily="34" charset="0"/>
                        </a:rPr>
                        <a:t>6.0 m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effectLst/>
                          <a:latin typeface="Arial" panose="020B0604020202020204" pitchFamily="34" charset="0"/>
                        </a:rPr>
                        <a:t>CV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400" b="0" i="0" u="none" strike="noStrike">
                          <a:effectLst/>
                          <a:latin typeface="Arial" panose="020B0604020202020204" pitchFamily="34" charset="0"/>
                        </a:rPr>
                        <a:t>11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effectLst/>
                          <a:latin typeface="Arial" panose="020B0604020202020204" pitchFamily="34" charset="0"/>
                        </a:rPr>
                        <a:t>00/01/1986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400" b="0" i="0" u="none" strike="noStrike">
                          <a:effectLst/>
                          <a:latin typeface="Arial" panose="020B0604020202020204" pitchFamily="34" charset="0"/>
                        </a:rPr>
                        <a:t>480 m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04632072"/>
                  </a:ext>
                </a:extLst>
              </a:tr>
              <a:tr h="140299"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4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4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4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33735994"/>
                  </a:ext>
                </a:extLst>
              </a:tr>
              <a:tr h="140299">
                <a:tc>
                  <a:txBody>
                    <a:bodyPr/>
                    <a:lstStyle/>
                    <a:p>
                      <a:pPr algn="r" fontAlgn="b"/>
                      <a:r>
                        <a:rPr lang="fr-FR" sz="400" b="0" i="0" u="none" strike="noStrike">
                          <a:effectLst/>
                          <a:latin typeface="Arial" panose="020B0604020202020204" pitchFamily="34" charset="0"/>
                        </a:rPr>
                        <a:t>12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effectLst/>
                          <a:latin typeface="Arial" panose="020B0604020202020204" pitchFamily="34" charset="0"/>
                        </a:rPr>
                        <a:t>Route de la RESINE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effectLst/>
                          <a:latin typeface="Arial" panose="020B0604020202020204" pitchFamily="34" charset="0"/>
                        </a:rPr>
                        <a:t>De la Route du Chef-Lieu jusqu'à la propriété N°90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400" b="0" i="0" u="none" strike="noStrike">
                          <a:effectLst/>
                          <a:latin typeface="Arial" panose="020B0604020202020204" pitchFamily="34" charset="0"/>
                        </a:rPr>
                        <a:t>100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400" b="0" i="0" u="none" strike="noStrike">
                          <a:effectLst/>
                          <a:latin typeface="Arial" panose="020B0604020202020204" pitchFamily="34" charset="0"/>
                        </a:rPr>
                        <a:t>3.5 m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effectLst/>
                          <a:latin typeface="Arial" panose="020B0604020202020204" pitchFamily="34" charset="0"/>
                        </a:rPr>
                        <a:t>VU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400" b="0" i="0" u="none" strike="noStrike">
                          <a:effectLst/>
                          <a:latin typeface="Arial" panose="020B0604020202020204" pitchFamily="34" charset="0"/>
                        </a:rPr>
                        <a:t>12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effectLst/>
                          <a:latin typeface="Arial" panose="020B0604020202020204" pitchFamily="34" charset="0"/>
                        </a:rPr>
                        <a:t>Voie urbaine Fressoz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400" b="0" i="0" u="none" strike="noStrike">
                          <a:effectLst/>
                          <a:latin typeface="Arial" panose="020B0604020202020204" pitchFamily="34" charset="0"/>
                        </a:rPr>
                        <a:t>100 m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11676337"/>
                  </a:ext>
                </a:extLst>
              </a:tr>
              <a:tr h="140299"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4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4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4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40713850"/>
                  </a:ext>
                </a:extLst>
              </a:tr>
              <a:tr h="140299">
                <a:tc>
                  <a:txBody>
                    <a:bodyPr/>
                    <a:lstStyle/>
                    <a:p>
                      <a:pPr algn="r" fontAlgn="b"/>
                      <a:r>
                        <a:rPr lang="fr-FR" sz="400" b="0" i="0" u="none" strike="noStrike">
                          <a:effectLst/>
                          <a:latin typeface="Arial" panose="020B0604020202020204" pitchFamily="34" charset="0"/>
                        </a:rPr>
                        <a:t>13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effectLst/>
                          <a:latin typeface="Arial" panose="020B0604020202020204" pitchFamily="34" charset="0"/>
                        </a:rPr>
                        <a:t>Route des BOLON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effectLst/>
                          <a:latin typeface="Arial" panose="020B0604020202020204" pitchFamily="34" charset="0"/>
                        </a:rPr>
                        <a:t>De la Route du Téléphérique(RD 49) jusqu'à la propriété N°280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400" b="0" i="0" u="none" strike="noStrike">
                          <a:effectLst/>
                          <a:latin typeface="Arial" panose="020B0604020202020204" pitchFamily="34" charset="0"/>
                        </a:rPr>
                        <a:t>300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400" b="0" i="0" u="none" strike="noStrike">
                          <a:effectLst/>
                          <a:latin typeface="Arial" panose="020B0604020202020204" pitchFamily="34" charset="0"/>
                        </a:rPr>
                        <a:t>3.5 m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effectLst/>
                          <a:latin typeface="Arial" panose="020B0604020202020204" pitchFamily="34" charset="0"/>
                        </a:rPr>
                        <a:t>VU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400" b="0" i="0" u="none" strike="noStrike">
                          <a:effectLst/>
                          <a:latin typeface="Arial" panose="020B0604020202020204" pitchFamily="34" charset="0"/>
                        </a:rPr>
                        <a:t>13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effectLst/>
                          <a:latin typeface="Arial" panose="020B0604020202020204" pitchFamily="34" charset="0"/>
                        </a:rPr>
                        <a:t>Voie urbaine Bollons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400" b="0" i="0" u="none" strike="noStrike">
                          <a:effectLst/>
                          <a:latin typeface="Arial" panose="020B0604020202020204" pitchFamily="34" charset="0"/>
                        </a:rPr>
                        <a:t>300 m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98273484"/>
                  </a:ext>
                </a:extLst>
              </a:tr>
              <a:tr h="140299"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4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4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4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91521928"/>
                  </a:ext>
                </a:extLst>
              </a:tr>
              <a:tr h="140299">
                <a:tc>
                  <a:txBody>
                    <a:bodyPr/>
                    <a:lstStyle/>
                    <a:p>
                      <a:pPr algn="r" fontAlgn="b"/>
                      <a:r>
                        <a:rPr lang="fr-FR" sz="400" b="0" i="0" u="none" strike="noStrike">
                          <a:effectLst/>
                          <a:latin typeface="Arial" panose="020B0604020202020204" pitchFamily="34" charset="0"/>
                        </a:rPr>
                        <a:t>14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effectLst/>
                          <a:latin typeface="Arial" panose="020B0604020202020204" pitchFamily="34" charset="0"/>
                        </a:rPr>
                        <a:t>Route de PRE BERARD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effectLst/>
                          <a:latin typeface="Arial" panose="020B0604020202020204" pitchFamily="34" charset="0"/>
                        </a:rPr>
                        <a:t>De la Route de la Crémaillère jusqu'à la propriété N°435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400" b="0" i="0" u="none" strike="noStrike">
                          <a:effectLst/>
                          <a:latin typeface="Arial" panose="020B0604020202020204" pitchFamily="34" charset="0"/>
                        </a:rPr>
                        <a:t>1160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400" b="0" i="0" u="none" strike="noStrike">
                          <a:effectLst/>
                          <a:latin typeface="Arial" panose="020B0604020202020204" pitchFamily="34" charset="0"/>
                        </a:rPr>
                        <a:t>3 à 4 m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effectLst/>
                          <a:latin typeface="Arial" panose="020B0604020202020204" pitchFamily="34" charset="0"/>
                        </a:rPr>
                        <a:t>VU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400" b="0" i="0" u="none" strike="noStrike">
                          <a:effectLst/>
                          <a:latin typeface="Arial" panose="020B0604020202020204" pitchFamily="34" charset="0"/>
                        </a:rPr>
                        <a:t>14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effectLst/>
                          <a:latin typeface="Arial" panose="020B0604020202020204" pitchFamily="34" charset="0"/>
                        </a:rPr>
                        <a:t>Voie urbaine Pré Bérard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400" b="0" i="0" u="none" strike="noStrike">
                          <a:effectLst/>
                          <a:latin typeface="Arial" panose="020B0604020202020204" pitchFamily="34" charset="0"/>
                        </a:rPr>
                        <a:t>1 160 m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91345365"/>
                  </a:ext>
                </a:extLst>
              </a:tr>
              <a:tr h="140299"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4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4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4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28611672"/>
                  </a:ext>
                </a:extLst>
              </a:tr>
              <a:tr h="140299"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4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4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4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11238993"/>
                  </a:ext>
                </a:extLst>
              </a:tr>
              <a:tr h="140299">
                <a:tc>
                  <a:txBody>
                    <a:bodyPr/>
                    <a:lstStyle/>
                    <a:p>
                      <a:pPr algn="r" fontAlgn="b"/>
                      <a:r>
                        <a:rPr lang="fr-FR" sz="400" b="0" i="0" u="none" strike="noStrike">
                          <a:effectLst/>
                          <a:latin typeface="Arial" panose="020B0604020202020204" pitchFamily="34" charset="0"/>
                        </a:rPr>
                        <a:t>201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effectLst/>
                          <a:latin typeface="Arial" panose="020B0604020202020204" pitchFamily="34" charset="0"/>
                        </a:rPr>
                        <a:t>Route de Sous les Côtes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effectLst/>
                          <a:latin typeface="Arial" panose="020B0604020202020204" pitchFamily="34" charset="0"/>
                        </a:rPr>
                        <a:t>De la route du Revard (RD 913) jusqu'à la route du Chef-Lieu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400" b="0" i="0" u="none" strike="noStrike">
                          <a:effectLst/>
                          <a:latin typeface="Arial" panose="020B0604020202020204" pitchFamily="34" charset="0"/>
                        </a:rPr>
                        <a:t>2213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400" b="0" i="0" u="none" strike="noStrike">
                          <a:effectLst/>
                          <a:latin typeface="Arial" panose="020B0604020202020204" pitchFamily="34" charset="0"/>
                        </a:rPr>
                        <a:t>4 à 5 m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effectLst/>
                          <a:latin typeface="Arial" panose="020B0604020202020204" pitchFamily="34" charset="0"/>
                        </a:rPr>
                        <a:t>CV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400" b="0" i="0" u="none" strike="noStrike"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effectLst/>
                          <a:latin typeface="Arial" panose="020B0604020202020204" pitchFamily="34" charset="0"/>
                        </a:rPr>
                        <a:t>16/03/1897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effectLst/>
                          <a:latin typeface="Arial" panose="020B0604020202020204" pitchFamily="34" charset="0"/>
                        </a:rPr>
                        <a:t>du chef-lieu à Mouxy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400" b="0" i="0" u="none" strike="noStrike">
                          <a:effectLst/>
                          <a:latin typeface="Arial" panose="020B0604020202020204" pitchFamily="34" charset="0"/>
                        </a:rPr>
                        <a:t>240 m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62722967"/>
                  </a:ext>
                </a:extLst>
              </a:tr>
              <a:tr h="140299"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effectLst/>
                          <a:latin typeface="Arial" panose="020B0604020202020204" pitchFamily="34" charset="0"/>
                        </a:rPr>
                        <a:t>(C201)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4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4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effectLst/>
                          <a:latin typeface="Arial" panose="020B0604020202020204" pitchFamily="34" charset="0"/>
                        </a:rPr>
                        <a:t>CV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400" b="0" i="0" u="none" strike="noStrike"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effectLst/>
                          <a:latin typeface="Arial" panose="020B0604020202020204" pitchFamily="34" charset="0"/>
                        </a:rPr>
                        <a:t>16/03/1897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effectLst/>
                          <a:latin typeface="Arial" panose="020B0604020202020204" pitchFamily="34" charset="0"/>
                        </a:rPr>
                        <a:t>des Chappuis aux Mailland-Rosset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400" b="0" i="0" u="none" strike="noStrike">
                          <a:effectLst/>
                          <a:latin typeface="Arial" panose="020B0604020202020204" pitchFamily="34" charset="0"/>
                        </a:rPr>
                        <a:t>735 m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09982771"/>
                  </a:ext>
                </a:extLst>
              </a:tr>
              <a:tr h="140299"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effectLst/>
                          <a:latin typeface="Arial" panose="020B0604020202020204" pitchFamily="34" charset="0"/>
                        </a:rPr>
                        <a:t>CR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400" b="0" i="0" u="none" strike="noStrike"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effectLst/>
                          <a:latin typeface="Arial" panose="020B0604020202020204" pitchFamily="34" charset="0"/>
                        </a:rPr>
                        <a:t>19/04/1938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effectLst/>
                          <a:latin typeface="Arial" panose="020B0604020202020204" pitchFamily="34" charset="0"/>
                        </a:rPr>
                        <a:t>des Mailland aux Exertier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400" b="0" i="0" u="none" strike="noStrike">
                          <a:effectLst/>
                          <a:latin typeface="Arial" panose="020B0604020202020204" pitchFamily="34" charset="0"/>
                        </a:rPr>
                        <a:t>1238 m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43312809"/>
                  </a:ext>
                </a:extLst>
              </a:tr>
              <a:tr h="140299">
                <a:tc>
                  <a:txBody>
                    <a:bodyPr/>
                    <a:lstStyle/>
                    <a:p>
                      <a:pPr algn="r" fontAlgn="b"/>
                      <a:r>
                        <a:rPr lang="fr-FR" sz="400" b="0" i="0" u="none" strike="noStrike">
                          <a:effectLst/>
                          <a:latin typeface="Arial" panose="020B0604020202020204" pitchFamily="34" charset="0"/>
                        </a:rPr>
                        <a:t>301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effectLst/>
                          <a:latin typeface="Arial" panose="020B0604020202020204" pitchFamily="34" charset="0"/>
                        </a:rPr>
                        <a:t>Route de Pré Fanquette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effectLst/>
                          <a:latin typeface="Arial" panose="020B0604020202020204" pitchFamily="34" charset="0"/>
                        </a:rPr>
                        <a:t>De la route de l'église à la propriété N°274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400" b="0" i="0" u="none" strike="noStrike">
                          <a:effectLst/>
                          <a:latin typeface="Arial" panose="020B0604020202020204" pitchFamily="34" charset="0"/>
                        </a:rPr>
                        <a:t>280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400" b="0" i="0" u="none" strike="noStrike">
                          <a:effectLst/>
                          <a:latin typeface="Arial" panose="020B0604020202020204" pitchFamily="34" charset="0"/>
                        </a:rPr>
                        <a:t>6 m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effectLst/>
                          <a:latin typeface="Arial" panose="020B0604020202020204" pitchFamily="34" charset="0"/>
                        </a:rPr>
                        <a:t>CR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effectLst/>
                          <a:latin typeface="Arial" panose="020B0604020202020204" pitchFamily="34" charset="0"/>
                        </a:rPr>
                        <a:t>26/10/2010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effectLst/>
                          <a:latin typeface="Arial" panose="020B0604020202020204" pitchFamily="34" charset="0"/>
                        </a:rPr>
                        <a:t>chemin rural dit du Pré Fanquette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400" b="0" i="0" u="none" strike="noStrike">
                          <a:effectLst/>
                          <a:latin typeface="Arial" panose="020B0604020202020204" pitchFamily="34" charset="0"/>
                        </a:rPr>
                        <a:t>345 m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02114483"/>
                  </a:ext>
                </a:extLst>
              </a:tr>
              <a:tr h="140299"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4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4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4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57404718"/>
                  </a:ext>
                </a:extLst>
              </a:tr>
              <a:tr h="140299">
                <a:tc>
                  <a:txBody>
                    <a:bodyPr/>
                    <a:lstStyle/>
                    <a:p>
                      <a:pPr algn="r" fontAlgn="b"/>
                      <a:r>
                        <a:rPr lang="fr-FR" sz="400" b="0" i="0" u="none" strike="noStrike">
                          <a:effectLst/>
                          <a:latin typeface="Arial" panose="020B0604020202020204" pitchFamily="34" charset="0"/>
                        </a:rPr>
                        <a:t>401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effectLst/>
                          <a:latin typeface="Arial" panose="020B0604020202020204" pitchFamily="34" charset="0"/>
                        </a:rPr>
                        <a:t>Balcons du Revard aval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effectLst/>
                          <a:latin typeface="Arial" panose="020B0604020202020204" pitchFamily="34" charset="0"/>
                        </a:rPr>
                        <a:t>De la route de Longchamp à la propriété N°855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400" b="0" i="0" u="none" strike="noStrike">
                          <a:effectLst/>
                          <a:latin typeface="Arial" panose="020B0604020202020204" pitchFamily="34" charset="0"/>
                        </a:rPr>
                        <a:t>75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400" b="0" i="0" u="none" strike="noStrike">
                          <a:effectLst/>
                          <a:latin typeface="Arial" panose="020B0604020202020204" pitchFamily="34" charset="0"/>
                        </a:rPr>
                        <a:t>5m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effectLst/>
                          <a:latin typeface="Arial" panose="020B0604020202020204" pitchFamily="34" charset="0"/>
                        </a:rPr>
                        <a:t>CV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4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65888076"/>
                  </a:ext>
                </a:extLst>
              </a:tr>
              <a:tr h="140299"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4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4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4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22365221"/>
                  </a:ext>
                </a:extLst>
              </a:tr>
              <a:tr h="140299">
                <a:tc>
                  <a:txBody>
                    <a:bodyPr/>
                    <a:lstStyle/>
                    <a:p>
                      <a:pPr algn="r" fontAlgn="b"/>
                      <a:r>
                        <a:rPr lang="fr-FR" sz="400" b="0" i="0" u="none" strike="noStrike">
                          <a:effectLst/>
                          <a:latin typeface="Arial" panose="020B0604020202020204" pitchFamily="34" charset="0"/>
                        </a:rPr>
                        <a:t>501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effectLst/>
                          <a:latin typeface="Arial" panose="020B0604020202020204" pitchFamily="34" charset="0"/>
                        </a:rPr>
                        <a:t>Balcons du Revard amont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effectLst/>
                          <a:latin typeface="Arial" panose="020B0604020202020204" pitchFamily="34" charset="0"/>
                        </a:rPr>
                        <a:t>De la route de Trévignin à la propriété N°235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400" b="0" i="0" u="none" strike="noStrike">
                          <a:effectLst/>
                          <a:latin typeface="Arial" panose="020B0604020202020204" pitchFamily="34" charset="0"/>
                        </a:rPr>
                        <a:t>70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400" b="0" i="0" u="none" strike="noStrike">
                          <a:effectLst/>
                          <a:latin typeface="Arial" panose="020B0604020202020204" pitchFamily="34" charset="0"/>
                        </a:rPr>
                        <a:t>5m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effectLst/>
                          <a:latin typeface="Arial" panose="020B0604020202020204" pitchFamily="34" charset="0"/>
                        </a:rPr>
                        <a:t>CV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4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85337460"/>
                  </a:ext>
                </a:extLst>
              </a:tr>
              <a:tr h="140299"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4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4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4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81237257"/>
                  </a:ext>
                </a:extLst>
              </a:tr>
              <a:tr h="140299">
                <a:tc>
                  <a:txBody>
                    <a:bodyPr/>
                    <a:lstStyle/>
                    <a:p>
                      <a:pPr algn="r" fontAlgn="b"/>
                      <a:r>
                        <a:rPr lang="fr-FR" sz="400" b="0" i="0" u="none" strike="noStrike">
                          <a:effectLst/>
                          <a:latin typeface="Arial" panose="020B0604020202020204" pitchFamily="34" charset="0"/>
                        </a:rPr>
                        <a:t>601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effectLst/>
                          <a:latin typeface="Arial" panose="020B0604020202020204" pitchFamily="34" charset="0"/>
                        </a:rPr>
                        <a:t>Route de l'Ecole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effectLst/>
                          <a:latin typeface="Arial" panose="020B0604020202020204" pitchFamily="34" charset="0"/>
                        </a:rPr>
                        <a:t>De la route de Longchamp à la route de l'Eglise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400" b="0" i="0" u="none" strike="noStrike">
                          <a:effectLst/>
                          <a:latin typeface="Arial" panose="020B0604020202020204" pitchFamily="34" charset="0"/>
                        </a:rPr>
                        <a:t>150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400" b="0" i="0" u="none" strike="noStrike">
                          <a:effectLst/>
                          <a:latin typeface="Arial" panose="020B0604020202020204" pitchFamily="34" charset="0"/>
                        </a:rPr>
                        <a:t>5m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effectLst/>
                          <a:latin typeface="Arial" panose="020B0604020202020204" pitchFamily="34" charset="0"/>
                        </a:rPr>
                        <a:t>CV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4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85364021"/>
                  </a:ext>
                </a:extLst>
              </a:tr>
              <a:tr h="140299"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794607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9908745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1090</TotalTime>
  <Words>996</Words>
  <Application>Microsoft Macintosh PowerPoint</Application>
  <PresentationFormat>Grand écran</PresentationFormat>
  <Paragraphs>441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Thème Office</vt:lpstr>
      <vt:lpstr>Présentation PowerPoint</vt:lpstr>
      <vt:lpstr>Présentation PowerPoint</vt:lpstr>
    </vt:vector>
  </TitlesOfParts>
  <Company>CEA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CROUZEVIALLE Bruno 147517</dc:creator>
  <cp:lastModifiedBy>PHILIPPE GALY</cp:lastModifiedBy>
  <cp:revision>12</cp:revision>
  <dcterms:created xsi:type="dcterms:W3CDTF">2021-03-23T13:35:34Z</dcterms:created>
  <dcterms:modified xsi:type="dcterms:W3CDTF">2022-09-05T08:09:54Z</dcterms:modified>
</cp:coreProperties>
</file>